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5" r:id="rId4"/>
    <p:sldId id="267" r:id="rId5"/>
    <p:sldId id="266" r:id="rId6"/>
    <p:sldId id="258" r:id="rId7"/>
    <p:sldId id="264" r:id="rId8"/>
    <p:sldId id="259" r:id="rId9"/>
    <p:sldId id="260" r:id="rId10"/>
    <p:sldId id="268" r:id="rId11"/>
    <p:sldId id="263" r:id="rId12"/>
    <p:sldId id="262" r:id="rId13"/>
    <p:sldId id="261" r:id="rId14"/>
  </p:sldIdLst>
  <p:sldSz cx="10801350" cy="6480175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 autoAdjust="0"/>
    <p:restoredTop sz="94595" autoAdjust="0"/>
  </p:normalViewPr>
  <p:slideViewPr>
    <p:cSldViewPr>
      <p:cViewPr varScale="1">
        <p:scale>
          <a:sx n="44" d="100"/>
          <a:sy n="44" d="100"/>
        </p:scale>
        <p:origin x="-102" y="-678"/>
      </p:cViewPr>
      <p:guideLst>
        <p:guide orient="horz" pos="2041"/>
        <p:guide pos="3402"/>
      </p:guideLst>
    </p:cSldViewPr>
  </p:slideViewPr>
  <p:outlineViewPr>
    <p:cViewPr>
      <p:scale>
        <a:sx n="33" d="100"/>
        <a:sy n="33" d="100"/>
      </p:scale>
      <p:origin x="48" y="180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407187"/>
            <a:ext cx="10809724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10101" y="1656046"/>
            <a:ext cx="9181148" cy="172895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10101" y="3412634"/>
            <a:ext cx="9181148" cy="1133609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447" y="4680126"/>
            <a:ext cx="10805797" cy="180674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1399719"/>
            <a:ext cx="9721215" cy="4144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4491" y="259510"/>
            <a:ext cx="2099636" cy="528464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259510"/>
            <a:ext cx="7470934" cy="528464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306" y="1001330"/>
            <a:ext cx="9181148" cy="172804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705" y="2770197"/>
            <a:ext cx="5400675" cy="1374734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4295828" y="2839893"/>
            <a:ext cx="216027" cy="21600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075624" y="2839893"/>
            <a:ext cx="216027" cy="21600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399718"/>
            <a:ext cx="477059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399718"/>
            <a:ext cx="477059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258007"/>
            <a:ext cx="9721215" cy="1080029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5112138"/>
            <a:ext cx="4772472" cy="720019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86937" y="5112138"/>
            <a:ext cx="4774347" cy="720019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0068" y="1364725"/>
            <a:ext cx="4772472" cy="37246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364725"/>
            <a:ext cx="4774347" cy="37246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4608124"/>
            <a:ext cx="8837848" cy="432012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220652" y="5060076"/>
            <a:ext cx="4694987" cy="864023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80135" y="259207"/>
            <a:ext cx="8835504" cy="43201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46306" y="6054914"/>
            <a:ext cx="2268284" cy="345609"/>
          </a:xfrm>
        </p:spPr>
        <p:txBody>
          <a:bodyPr/>
          <a:lstStyle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8080" y="5143511"/>
            <a:ext cx="8461058" cy="61251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034" y="179502"/>
            <a:ext cx="10261283" cy="414731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73961" y="6054914"/>
            <a:ext cx="2776742" cy="345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4597090"/>
            <a:ext cx="9539104" cy="53167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46291" y="4726421"/>
            <a:ext cx="4491116" cy="136360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63268" y="5466311"/>
            <a:ext cx="4491116" cy="7920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7137" y="5472198"/>
            <a:ext cx="4018983" cy="1021320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911" y="5468877"/>
            <a:ext cx="4022758" cy="102464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0234482" y="4713614"/>
            <a:ext cx="216027" cy="21600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0014278" y="4713614"/>
            <a:ext cx="216027" cy="21600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846291" y="4726421"/>
            <a:ext cx="4491116" cy="136360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3268" y="5466311"/>
            <a:ext cx="4491116" cy="7920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7137" y="5472198"/>
            <a:ext cx="4018983" cy="1021320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911" y="5468877"/>
            <a:ext cx="4022758" cy="102464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0068" y="1399718"/>
            <a:ext cx="9721215" cy="427661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946306" y="6054914"/>
            <a:ext cx="2268284" cy="34560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6E1A81-82FC-4976-A96C-16C01198DABE}" type="datetimeFigureOut">
              <a:rPr lang="id-ID" smtClean="0"/>
              <a:pPr/>
              <a:t>23/09/2017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173961" y="6054914"/>
            <a:ext cx="2776742" cy="345009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214590" y="6054914"/>
            <a:ext cx="432054" cy="345009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BA6CCA-6F8F-4001-B2C3-67DD5543065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 – Marketing Plan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101" y="4097343"/>
            <a:ext cx="9181148" cy="448900"/>
          </a:xfrm>
        </p:spPr>
        <p:txBody>
          <a:bodyPr>
            <a:normAutofit/>
          </a:bodyPr>
          <a:lstStyle/>
          <a:p>
            <a:r>
              <a:rPr lang="id-ID" sz="1800" dirty="0" smtClean="0"/>
              <a:t>SUPRIYANTO | 2401160090 | MM EXECUTIVE 32</a:t>
            </a:r>
            <a:endParaRPr lang="id-ID" sz="1800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923" y="2525707"/>
            <a:ext cx="4116398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8" y="1399718"/>
            <a:ext cx="9575515" cy="4276616"/>
          </a:xfrm>
        </p:spPr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id-ID" b="1" dirty="0" smtClean="0"/>
              <a:t>Sistem Pembayaran</a:t>
            </a:r>
          </a:p>
          <a:p>
            <a:pPr marL="609600" indent="-609600">
              <a:defRPr/>
            </a:pPr>
            <a:r>
              <a:rPr lang="id-ID" dirty="0" smtClean="0"/>
              <a:t>E-banking dan e-money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4. </a:t>
            </a:r>
            <a:r>
              <a:rPr lang="en-US" dirty="0" smtClean="0"/>
              <a:t>E-Marketing strategy</a:t>
            </a:r>
            <a:endParaRPr lang="id-ID" dirty="0"/>
          </a:p>
        </p:txBody>
      </p:sp>
      <p:pic>
        <p:nvPicPr>
          <p:cNvPr id="4" name="Picture 3" descr="Brodo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6661" y="2454270"/>
            <a:ext cx="5295272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Menerapkan strategi bauran pemasaran yang telah ditetapkan</a:t>
            </a:r>
          </a:p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Melakukan analisis situs web log, cookies, feedback email, social media comment dan likes untuk mengukur penerapan bauran pemasaran</a:t>
            </a:r>
          </a:p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Melakukan website log analysys, intelijen bisnis, serta melakukan riset sekunder untuk mengetahui penerapan bauran pemasaran dan kepuasan konsumen produk Bro.do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5. </a:t>
            </a:r>
            <a:r>
              <a:rPr lang="en-US" dirty="0" smtClean="0"/>
              <a:t>Implementation plan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id-ID" b="1" dirty="0" smtClean="0"/>
              <a:t>1. Menghitung biaya pemasaran  dan  Menentukan ROMI</a:t>
            </a:r>
          </a:p>
          <a:p>
            <a:pPr marL="609600" indent="-609600">
              <a:defRPr/>
            </a:pPr>
            <a:r>
              <a:rPr lang="id-ID" dirty="0" smtClean="0"/>
              <a:t>Biaya teknologi</a:t>
            </a:r>
          </a:p>
          <a:p>
            <a:pPr marL="609600" indent="-609600">
              <a:defRPr/>
            </a:pPr>
            <a:r>
              <a:rPr lang="id-ID" dirty="0" smtClean="0"/>
              <a:t>Komunikasi pemasaran</a:t>
            </a:r>
          </a:p>
          <a:p>
            <a:pPr marL="609600" indent="-609600">
              <a:defRPr/>
            </a:pPr>
            <a:r>
              <a:rPr lang="id-ID" dirty="0" smtClean="0"/>
              <a:t>Situs</a:t>
            </a:r>
          </a:p>
          <a:p>
            <a:pPr marL="609600" indent="-609600">
              <a:defRPr/>
            </a:pPr>
            <a:r>
              <a:rPr lang="id-ID" dirty="0" smtClean="0"/>
              <a:t>Gaji</a:t>
            </a:r>
          </a:p>
          <a:p>
            <a:pPr marL="609600" indent="-609600">
              <a:defRPr/>
            </a:pPr>
            <a:r>
              <a:rPr lang="id-ID" dirty="0" smtClean="0"/>
              <a:t>Sosial Media</a:t>
            </a:r>
          </a:p>
          <a:p>
            <a:pPr marL="609600" indent="-609600">
              <a:buNone/>
              <a:defRPr/>
            </a:pPr>
            <a:r>
              <a:rPr lang="id-ID" b="1" dirty="0" smtClean="0"/>
              <a:t>2. Menentukan ROI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6. </a:t>
            </a:r>
            <a:r>
              <a:rPr lang="en-US" dirty="0" smtClean="0"/>
              <a:t>Budget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Melakukan evaluasi terhadap strategi e-marketing yang dilakukan dalam pemasaran produk Bro.do</a:t>
            </a:r>
          </a:p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Menentukan alternatif strategi apabila e-marketing tidak sesuai dengan rencana</a:t>
            </a:r>
          </a:p>
          <a:p>
            <a:pPr marL="609600" indent="-609600">
              <a:buFontTx/>
              <a:buAutoNum type="arabicPeriod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7. </a:t>
            </a:r>
            <a:r>
              <a:rPr lang="en-US" dirty="0" smtClean="0"/>
              <a:t>Evaluation plan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8" y="1399718"/>
            <a:ext cx="9004011" cy="4276616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  <a:defRPr/>
            </a:pPr>
            <a:r>
              <a:rPr lang="id-ID" dirty="0" smtClean="0"/>
              <a:t>Bro.do adalah merk lokal yang pada awalnya adalah produk yang dipasarkan adalah sepatu untuk laki-laki. Dalam perkembangannya, selain sepatu produk yang dipasarkan </a:t>
            </a:r>
            <a:r>
              <a:rPr lang="id-ID" dirty="0" smtClean="0"/>
              <a:t>dengan Merk Bro.do antara </a:t>
            </a:r>
            <a:r>
              <a:rPr lang="id-ID" dirty="0" smtClean="0"/>
              <a:t>lain baju, celana, dompet, sabuk dan produk perawatan sepatu.</a:t>
            </a:r>
          </a:p>
          <a:p>
            <a:pPr marL="609600" indent="-609600">
              <a:buNone/>
              <a:defRPr/>
            </a:pPr>
            <a:r>
              <a:rPr lang="id-ID" dirty="0" smtClean="0"/>
              <a:t>Bro.do berawal dari mimpi, ide dan gagasan </a:t>
            </a:r>
            <a:r>
              <a:rPr lang="id-ID" dirty="0" smtClean="0"/>
              <a:t>enterpreneur Yukka </a:t>
            </a:r>
            <a:r>
              <a:rPr lang="id-ID" dirty="0" smtClean="0"/>
              <a:t>dan Uta, untuk memproduksi produk </a:t>
            </a:r>
            <a:r>
              <a:rPr lang="id-ID" dirty="0" smtClean="0"/>
              <a:t>sepatu yang berkualitas dengan desain yang unik dan sederhana, didukung </a:t>
            </a:r>
            <a:r>
              <a:rPr lang="id-ID" dirty="0" smtClean="0"/>
              <a:t>adanya perajin yang handal dan bahan baku yang berlimpah</a:t>
            </a:r>
          </a:p>
          <a:p>
            <a:pPr marL="609600" indent="-609600">
              <a:buNone/>
              <a:defRPr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</a:t>
            </a:r>
            <a:r>
              <a:rPr lang="en-US" dirty="0" smtClean="0"/>
              <a:t>Situation analysis</a:t>
            </a:r>
            <a:endParaRPr lang="id-ID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377" y="311129"/>
            <a:ext cx="2742973" cy="99966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</a:t>
            </a:r>
            <a:r>
              <a:rPr lang="en-US" dirty="0" smtClean="0"/>
              <a:t>Situation analysis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68" y="1399718"/>
            <a:ext cx="4717731" cy="4276616"/>
          </a:xfrm>
        </p:spPr>
        <p:txBody>
          <a:bodyPr>
            <a:normAutofit lnSpcReduction="10000"/>
          </a:bodyPr>
          <a:lstStyle/>
          <a:p>
            <a:r>
              <a:rPr lang="id-ID" sz="2000" dirty="0" smtClean="0"/>
              <a:t>Pemasaran</a:t>
            </a:r>
          </a:p>
          <a:p>
            <a:r>
              <a:rPr lang="id-ID" sz="2000" dirty="0" smtClean="0"/>
              <a:t>Online Store : bro.do</a:t>
            </a:r>
          </a:p>
          <a:p>
            <a:r>
              <a:rPr lang="id-ID" sz="2000" dirty="0" smtClean="0"/>
              <a:t>Offline Store:</a:t>
            </a:r>
          </a:p>
          <a:p>
            <a:r>
              <a:rPr lang="id-ID" sz="2000" dirty="0" smtClean="0"/>
              <a:t>Jl. Kemang Selatan 8 No. 64B Jakarta</a:t>
            </a:r>
          </a:p>
          <a:p>
            <a:r>
              <a:rPr lang="id-ID" sz="2000" dirty="0" smtClean="0"/>
              <a:t>Jl. Gudang Utara No. 40B Bandung</a:t>
            </a:r>
          </a:p>
          <a:p>
            <a:r>
              <a:rPr lang="id-ID" sz="2000" dirty="0" smtClean="0"/>
              <a:t>Jl. Boulevard Selatan C03 Summarecon Bekasi</a:t>
            </a:r>
          </a:p>
          <a:p>
            <a:r>
              <a:rPr lang="id-ID" sz="2000" dirty="0" smtClean="0"/>
              <a:t>Jl. Jemursari II No. 2 Surabaya</a:t>
            </a:r>
          </a:p>
          <a:p>
            <a:r>
              <a:rPr lang="id-ID" sz="2000" dirty="0" smtClean="0"/>
              <a:t>Jl. Prof Satrio No. 18 Kuningan</a:t>
            </a:r>
          </a:p>
          <a:p>
            <a:r>
              <a:rPr lang="id-ID" sz="2000" dirty="0" smtClean="0"/>
              <a:t>Jl. Candra Kirana No. 14 Yogyakarta</a:t>
            </a:r>
          </a:p>
          <a:p>
            <a:endParaRPr lang="id-ID" sz="2000" dirty="0"/>
          </a:p>
        </p:txBody>
      </p:sp>
      <p:pic>
        <p:nvPicPr>
          <p:cNvPr id="7" name="Picture 6" descr="Brod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00675" y="1454137"/>
            <a:ext cx="5021460" cy="28378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</a:t>
            </a:r>
            <a:r>
              <a:rPr lang="en-US" dirty="0" smtClean="0"/>
              <a:t>Situation analysis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68" y="1399718"/>
            <a:ext cx="4932045" cy="4276616"/>
          </a:xfrm>
        </p:spPr>
        <p:txBody>
          <a:bodyPr>
            <a:normAutofit fontScale="62500" lnSpcReduction="20000"/>
          </a:bodyPr>
          <a:lstStyle/>
          <a:p>
            <a:r>
              <a:rPr lang="id-ID" b="1" dirty="0" smtClean="0"/>
              <a:t>Produk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Pakaian untuk laki-laki dewasa: sepatu, baju, celana, sabuk, dompet dan peralatan perawatan sepatu</a:t>
            </a:r>
          </a:p>
          <a:p>
            <a:r>
              <a:rPr lang="id-ID" b="1" dirty="0" smtClean="0"/>
              <a:t>Analisis Pasokan/Kompetitor: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Watchout (sepatu, baju, celana)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Max Barrent (sepatu)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Pakalolo (sepatu)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Dan sebatu buatan Cipaduyut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Eiger (khusus baju dan celana)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Kalibre (khusus baju dan celana)</a:t>
            </a:r>
          </a:p>
          <a:p>
            <a:r>
              <a:rPr lang="id-ID" b="1" dirty="0" smtClean="0"/>
              <a:t>Distribusi</a:t>
            </a:r>
          </a:p>
          <a:p>
            <a:pPr>
              <a:buFont typeface="Courier New" pitchFamily="49" charset="0"/>
              <a:buChar char="o"/>
            </a:pPr>
            <a:r>
              <a:rPr lang="id-ID" dirty="0" smtClean="0"/>
              <a:t>Offline store saat ini masih mendominasi dan Online </a:t>
            </a:r>
            <a:r>
              <a:rPr lang="id-ID" dirty="0" smtClean="0"/>
              <a:t>store </a:t>
            </a:r>
            <a:r>
              <a:rPr lang="id-ID" dirty="0" smtClean="0"/>
              <a:t>sedang dalam tahap pertumbuhan yang cenderung positif dan bergerak dengan sangat cepat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469290" y="1552118"/>
            <a:ext cx="4932045" cy="42766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id-ID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id-ID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Brodo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551" y="1382699"/>
            <a:ext cx="5021951" cy="28418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400175"/>
          <a:ext cx="972185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925"/>
                <a:gridCol w="4860925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None/>
                      </a:pPr>
                      <a:r>
                        <a:rPr lang="id-ID" b="0" dirty="0" smtClean="0">
                          <a:solidFill>
                            <a:srgbClr val="FF0000"/>
                          </a:solidFill>
                        </a:rPr>
                        <a:t>Strength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Bahan baku kulit yang melimpah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Perajin yang handal dan trampil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Produksi dilakukan oleh perajin  yang bekerja sama dengan Bro.do, sehingga</a:t>
                      </a:r>
                      <a:r>
                        <a:rPr lang="id-ID" baseline="0" dirty="0" smtClean="0"/>
                        <a:t> dapat menekan biaya </a:t>
                      </a:r>
                      <a:r>
                        <a:rPr lang="id-ID" baseline="0" dirty="0" smtClean="0"/>
                        <a:t>perusahaan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Brand yang mandiri dan tidak tergantung tren pasar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Bran orisinal Indonesia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Desain produk yang sederhana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d-ID" b="0" dirty="0" smtClean="0">
                          <a:solidFill>
                            <a:srgbClr val="FF0000"/>
                          </a:solidFill>
                        </a:rPr>
                        <a:t>Weakness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dirty="0" smtClean="0"/>
                        <a:t>Belum berpengalaman dalam bisnis </a:t>
                      </a:r>
                      <a:r>
                        <a:rPr lang="id-ID" dirty="0" smtClean="0"/>
                        <a:t>sepatu/pakaian retail</a:t>
                      </a:r>
                      <a:endParaRPr lang="id-ID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Ketergantungan yang besar pada vendor makloon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None/>
                      </a:pPr>
                      <a:r>
                        <a:rPr lang="id-ID" b="0" dirty="0" smtClean="0">
                          <a:solidFill>
                            <a:srgbClr val="FF0000"/>
                          </a:solidFill>
                        </a:rPr>
                        <a:t>Opportunity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Segmen</a:t>
                      </a:r>
                      <a:r>
                        <a:rPr lang="id-ID" baseline="0" dirty="0" smtClean="0"/>
                        <a:t> pasar sepatu yang masih terbuka</a:t>
                      </a:r>
                      <a:r>
                        <a:rPr lang="id-ID" dirty="0" smtClean="0"/>
                        <a:t> </a:t>
                      </a:r>
                      <a:endParaRPr lang="id-ID" baseline="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Produk lokal yang berkualitas masih sedikit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baseline="0" dirty="0" smtClean="0"/>
                        <a:t>Pemasaran dengan sistem onlien masih </a:t>
                      </a:r>
                      <a:r>
                        <a:rPr lang="id-ID" baseline="0" dirty="0" smtClean="0"/>
                        <a:t>terbuka</a:t>
                      </a:r>
                      <a:endParaRPr lang="id-ID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None/>
                      </a:pP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Threaths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Maraknya produk sepatu </a:t>
                      </a:r>
                      <a:r>
                        <a:rPr lang="id-ID" dirty="0" smtClean="0"/>
                        <a:t>impor baik yang legal maupun illegal</a:t>
                      </a:r>
                      <a:endParaRPr lang="id-ID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Munculnya merek-merek </a:t>
                      </a:r>
                      <a:r>
                        <a:rPr lang="id-ID" dirty="0" smtClean="0"/>
                        <a:t>baru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Produk murah dari China dan Vietnam</a:t>
                      </a: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</a:t>
            </a:r>
            <a:r>
              <a:rPr lang="en-US" dirty="0" smtClean="0"/>
              <a:t>Situation analysis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8" y="1399718"/>
            <a:ext cx="5074921" cy="4276616"/>
          </a:xfrm>
        </p:spPr>
        <p:txBody>
          <a:bodyPr>
            <a:normAutofit/>
          </a:bodyPr>
          <a:lstStyle/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S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egment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ing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Demografi: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Jenis kelamin: laki-laki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Usia 18 tahun ke atas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Status menikah: Singgle  dan sudah menikah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Geografis: seluruh Indonesia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Etnis bervariasi</a:t>
            </a:r>
          </a:p>
          <a:p>
            <a:pPr marL="822325" lvl="1" indent="-45720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Psikografi: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Pembeli yang mengutamakan desain dan kualitas</a:t>
            </a: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Berjiwa muda dan aktif</a:t>
            </a:r>
            <a:endParaRPr lang="en-US" sz="2200" dirty="0" smtClean="0">
              <a:solidFill>
                <a:srgbClr val="000000"/>
              </a:solidFill>
              <a:latin typeface="Tw Cen MT" pitchFamily="34" charset="0"/>
              <a:cs typeface="DejaVu Sans" charset="0"/>
            </a:endParaRPr>
          </a:p>
          <a:p>
            <a:pPr marL="609600" indent="-609600">
              <a:buFontTx/>
              <a:buAutoNum type="arabicPeriod"/>
              <a:defRPr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2. </a:t>
            </a:r>
            <a:r>
              <a:rPr lang="en-US" dirty="0" smtClean="0"/>
              <a:t>E-Marketing strategic planning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00675" y="1392363"/>
            <a:ext cx="5074921" cy="42766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Targeting</a:t>
            </a:r>
          </a:p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d-ID" sz="20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Mahasiswa, pekerja kantor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+mn-ea"/>
              <a:cs typeface="DejaVu Sans" charset="0"/>
            </a:endParaRPr>
          </a:p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+mn-ea"/>
              <a:cs typeface="DejaVu Sans" charset="0"/>
            </a:endParaRPr>
          </a:p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Dif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eren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t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asi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tion</a:t>
            </a:r>
          </a:p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id-ID" sz="20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Produk lokal berkalitas</a:t>
            </a:r>
          </a:p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+mn-ea"/>
              <a:cs typeface="DejaVu Sans" charset="0"/>
            </a:endParaRPr>
          </a:p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itchFamily="34" charset="0"/>
                <a:ea typeface="+mn-ea"/>
                <a:cs typeface="DejaVu Sans" charset="0"/>
              </a:rPr>
              <a:t>ositioning</a:t>
            </a: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itchFamily="34" charset="0"/>
              <a:ea typeface="+mn-ea"/>
              <a:cs typeface="DejaVu Sans" charset="0"/>
            </a:endParaRPr>
          </a:p>
          <a:p>
            <a:pPr marL="638175" marR="0" lvl="1" indent="-27305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Sepatu dengan desain unik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berkualitas tinggi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A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nalisis</a:t>
            </a:r>
            <a:r>
              <a:rPr lang="en-US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peluang</a:t>
            </a:r>
            <a:r>
              <a:rPr lang="en-US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pasar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: Peluang produk pakaian 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yang 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ditujukan khusus untuk laki-laki masih terbuka </a:t>
            </a:r>
            <a:endParaRPr lang="en-US" sz="2200" dirty="0" smtClean="0">
              <a:solidFill>
                <a:srgbClr val="000000"/>
              </a:solidFill>
              <a:latin typeface="Tw Cen MT" pitchFamily="34" charset="0"/>
              <a:cs typeface="DejaVu Sans" charset="0"/>
            </a:endParaRP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ermintaan</a:t>
            </a:r>
            <a:r>
              <a:rPr lang="en-US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analisis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: Pertumbuhan yang generasi millenial dan urban dengan mobilitas tinggi sebagi pengguna internet diharapkan dapat mengotimalkan e 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marketing. Tren e-marketing yang tumbuh dengan sangat signifikan</a:t>
            </a:r>
            <a:endParaRPr lang="en-US" sz="2200" dirty="0" smtClean="0">
              <a:solidFill>
                <a:srgbClr val="000000"/>
              </a:solidFill>
              <a:latin typeface="Tw Cen MT" pitchFamily="34" charset="0"/>
              <a:cs typeface="DejaVu Sans" charset="0"/>
            </a:endParaRP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A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nalisis</a:t>
            </a:r>
            <a:r>
              <a:rPr lang="en-US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segmen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:  Konsumen potensial sebagai pengguna internet sehingga diperlukan 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strategi 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pemasaran dengan </a:t>
            </a:r>
            <a:r>
              <a:rPr lang="id-ID" sz="220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menggunakan </a:t>
            </a:r>
            <a:r>
              <a:rPr lang="id-ID" sz="220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bauran pemasaran yang 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tepat</a:t>
            </a:r>
            <a:endParaRPr lang="en-US" sz="2200" dirty="0" smtClean="0">
              <a:solidFill>
                <a:srgbClr val="000000"/>
              </a:solidFill>
              <a:latin typeface="Tw Cen MT" pitchFamily="34" charset="0"/>
              <a:cs typeface="DejaVu Sans" charset="0"/>
            </a:endParaRPr>
          </a:p>
          <a:p>
            <a:pPr marL="638175" lvl="1" indent="-273050">
              <a:lnSpc>
                <a:spcPct val="80000"/>
              </a:lnSpc>
              <a:spcBef>
                <a:spcPts val="550"/>
              </a:spcBef>
              <a:buClr>
                <a:srgbClr val="94B6D2"/>
              </a:buClr>
              <a:buSzPct val="70000"/>
              <a:buFont typeface="Wingdings 2" pitchFamily="18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A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nalisis</a:t>
            </a:r>
            <a:r>
              <a:rPr lang="en-US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pasokan</a:t>
            </a:r>
            <a:r>
              <a:rPr lang="id-ID" sz="2200" dirty="0" smtClean="0">
                <a:solidFill>
                  <a:srgbClr val="000000"/>
                </a:solidFill>
                <a:latin typeface="Tw Cen MT" pitchFamily="34" charset="0"/>
                <a:cs typeface="DejaVu Sans" charset="0"/>
              </a:rPr>
              <a:t> : Perajin yang handal dan terampil serta bahan baku yang melimpah diharapkan dapat menghasilkan produk yang berbkulitas yang dapat memberikan vilai kepada konsumen</a:t>
            </a:r>
            <a:endParaRPr lang="en-US" sz="2200" dirty="0" smtClean="0">
              <a:solidFill>
                <a:srgbClr val="000000"/>
              </a:solidFill>
              <a:latin typeface="Tw Cen MT" pitchFamily="34" charset="0"/>
              <a:cs typeface="DejaVu Sans" charset="0"/>
            </a:endParaRPr>
          </a:p>
          <a:p>
            <a:pPr marL="609600" indent="-609600">
              <a:buFontTx/>
              <a:buAutoNum type="arabicPeriod"/>
              <a:defRPr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2. </a:t>
            </a:r>
            <a:r>
              <a:rPr lang="en-US" dirty="0" smtClean="0"/>
              <a:t>E-Marketing strategic planning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Memperoleh nilai penjualan yang maksimal dengan strategi online dan offline yang dilakukan bersama-sama dengan bauran pemasaran yang tepat </a:t>
            </a:r>
          </a:p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Mengoptimalkan online marketing untuk menekan biaya operasioanl</a:t>
            </a:r>
          </a:p>
          <a:p>
            <a:pPr marL="609600" indent="-609600">
              <a:buFontTx/>
              <a:buAutoNum type="arabicPeriod"/>
              <a:defRPr/>
            </a:pPr>
            <a:r>
              <a:rPr lang="id-ID" dirty="0" smtClean="0"/>
              <a:t>Strategi promosi dengan menggunakan media internet (media online, google add, dan email) untuk menekan biaya dan jangkauan yang lebih luas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3. </a:t>
            </a:r>
            <a:r>
              <a:rPr lang="en-US" dirty="0" smtClean="0"/>
              <a:t>Objectives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8" y="1399718"/>
            <a:ext cx="9575515" cy="4276616"/>
          </a:xfrm>
        </p:spPr>
        <p:txBody>
          <a:bodyPr>
            <a:normAutofit fontScale="62500" lnSpcReduction="20000"/>
          </a:bodyPr>
          <a:lstStyle/>
          <a:p>
            <a:pPr marL="609600" indent="-609600">
              <a:buNone/>
              <a:defRPr/>
            </a:pPr>
            <a:r>
              <a:rPr lang="id-ID" b="1" dirty="0" smtClean="0"/>
              <a:t>Produk:</a:t>
            </a:r>
          </a:p>
          <a:p>
            <a:pPr marL="609600" indent="-609600">
              <a:defRPr/>
            </a:pPr>
            <a:r>
              <a:rPr lang="id-ID" dirty="0" smtClean="0"/>
              <a:t>Sepatu, baju, celana, dompet, sabuk dan peralatan perawatan sepatu</a:t>
            </a:r>
          </a:p>
          <a:p>
            <a:pPr marL="609600" indent="-609600">
              <a:buNone/>
              <a:defRPr/>
            </a:pPr>
            <a:r>
              <a:rPr lang="id-ID" b="1" dirty="0" smtClean="0"/>
              <a:t>Price :</a:t>
            </a:r>
          </a:p>
          <a:p>
            <a:pPr marL="609600" indent="-609600">
              <a:defRPr/>
            </a:pPr>
            <a:r>
              <a:rPr lang="id-ID" dirty="0" smtClean="0"/>
              <a:t>Sepatu kulit Rp. 500.000 – 900.000</a:t>
            </a:r>
          </a:p>
          <a:p>
            <a:pPr marL="609600" indent="-609600">
              <a:defRPr/>
            </a:pPr>
            <a:r>
              <a:rPr lang="id-ID" dirty="0" smtClean="0"/>
              <a:t>Sepatu kanvas Rp 300.000 – 400.000</a:t>
            </a:r>
          </a:p>
          <a:p>
            <a:pPr marL="609600" indent="-609600">
              <a:buNone/>
              <a:defRPr/>
            </a:pPr>
            <a:r>
              <a:rPr lang="id-ID" b="1" dirty="0" smtClean="0"/>
              <a:t>Place/Distribusi:</a:t>
            </a:r>
          </a:p>
          <a:p>
            <a:pPr marL="609600" indent="-609600">
              <a:defRPr/>
            </a:pPr>
            <a:r>
              <a:rPr lang="id-ID" dirty="0" smtClean="0"/>
              <a:t>Online </a:t>
            </a:r>
          </a:p>
          <a:p>
            <a:pPr marL="609600" indent="-609600">
              <a:defRPr/>
            </a:pPr>
            <a:r>
              <a:rPr lang="id-ID" dirty="0" smtClean="0"/>
              <a:t>Offline store di kota besar di Indonesia</a:t>
            </a:r>
          </a:p>
          <a:p>
            <a:pPr marL="609600" indent="-609600">
              <a:buNone/>
              <a:defRPr/>
            </a:pPr>
            <a:r>
              <a:rPr lang="id-ID" b="1" dirty="0" smtClean="0"/>
              <a:t>Promotion:</a:t>
            </a:r>
          </a:p>
          <a:p>
            <a:pPr marL="609600" indent="-609600">
              <a:defRPr/>
            </a:pPr>
            <a:r>
              <a:rPr lang="id-ID" dirty="0" smtClean="0"/>
              <a:t>Google Ad</a:t>
            </a:r>
          </a:p>
          <a:p>
            <a:pPr marL="609600" indent="-609600">
              <a:defRPr/>
            </a:pPr>
            <a:r>
              <a:rPr lang="id-ID" dirty="0" smtClean="0"/>
              <a:t>Media online</a:t>
            </a:r>
          </a:p>
          <a:p>
            <a:pPr marL="609600" indent="-609600">
              <a:defRPr/>
            </a:pPr>
            <a:r>
              <a:rPr lang="id-ID" dirty="0" smtClean="0"/>
              <a:t>E News letter dengan subscribe email</a:t>
            </a:r>
          </a:p>
          <a:p>
            <a:pPr marL="609600" indent="-609600">
              <a:defRPr/>
            </a:pPr>
            <a:r>
              <a:rPr lang="id-ID" dirty="0" smtClean="0"/>
              <a:t>Memberikan reward kepada pelanggan yang berhasil  mengajak rekannya untuk melakukan pembelian</a:t>
            </a:r>
          </a:p>
          <a:p>
            <a:pPr marL="609600" indent="-609600">
              <a:buNone/>
              <a:defRPr/>
            </a:pPr>
            <a:r>
              <a:rPr lang="id-ID" b="1" dirty="0" smtClean="0"/>
              <a:t>People</a:t>
            </a:r>
          </a:p>
          <a:p>
            <a:pPr marL="609600" indent="-609600">
              <a:defRPr/>
            </a:pPr>
            <a:r>
              <a:rPr lang="id-ID" dirty="0" smtClean="0"/>
              <a:t>Memberikan product knowledge serta skill e-marketing kepada karyawan</a:t>
            </a:r>
          </a:p>
          <a:p>
            <a:pPr marL="609600" indent="-609600">
              <a:buFontTx/>
              <a:buAutoNum type="arabicPeriod"/>
              <a:defRPr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4. </a:t>
            </a:r>
            <a:r>
              <a:rPr lang="en-US" dirty="0" smtClean="0"/>
              <a:t>E-Marketing strategy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730</Words>
  <Application>Microsoft Office PowerPoint</Application>
  <PresentationFormat>Custom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 – Marketing Plan </vt:lpstr>
      <vt:lpstr>1. Situation analysis</vt:lpstr>
      <vt:lpstr>1. Situation analysis</vt:lpstr>
      <vt:lpstr>1. Situation analysis</vt:lpstr>
      <vt:lpstr>1. Situation analysis</vt:lpstr>
      <vt:lpstr>2. E-Marketing strategic planning</vt:lpstr>
      <vt:lpstr>2. E-Marketing strategic planning</vt:lpstr>
      <vt:lpstr>3. Objectives</vt:lpstr>
      <vt:lpstr>4. E-Marketing strategy</vt:lpstr>
      <vt:lpstr>4. E-Marketing strategy</vt:lpstr>
      <vt:lpstr>5. Implementation plan</vt:lpstr>
      <vt:lpstr>6. Budget</vt:lpstr>
      <vt:lpstr>7. Evaluation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2017-09-21T07:15:14Z</dcterms:created>
  <dcterms:modified xsi:type="dcterms:W3CDTF">2017-09-23T16:58:15Z</dcterms:modified>
</cp:coreProperties>
</file>