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8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3EB1-FE46-8940-92A7-A8D0F4083D16}" type="datetimeFigureOut">
              <a:rPr lang="en-US" smtClean="0"/>
              <a:t>10/14/17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E3BC-89FA-A842-9095-9B685214C33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3EB1-FE46-8940-92A7-A8D0F4083D16}" type="datetimeFigureOut">
              <a:rPr lang="en-US" smtClean="0"/>
              <a:t>10/14/17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E3BC-89FA-A842-9095-9B685214C33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3EB1-FE46-8940-92A7-A8D0F4083D16}" type="datetimeFigureOut">
              <a:rPr lang="en-US" smtClean="0"/>
              <a:t>10/14/17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E3BC-89FA-A842-9095-9B685214C33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3EB1-FE46-8940-92A7-A8D0F4083D16}" type="datetimeFigureOut">
              <a:rPr lang="en-US" smtClean="0"/>
              <a:t>10/14/17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E3BC-89FA-A842-9095-9B685214C33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3EB1-FE46-8940-92A7-A8D0F4083D16}" type="datetimeFigureOut">
              <a:rPr lang="en-US" smtClean="0"/>
              <a:t>10/14/17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E3BC-89FA-A842-9095-9B685214C33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3EB1-FE46-8940-92A7-A8D0F4083D16}" type="datetimeFigureOut">
              <a:rPr lang="en-US" smtClean="0"/>
              <a:t>10/14/17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E3BC-89FA-A842-9095-9B685214C330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3EB1-FE46-8940-92A7-A8D0F4083D16}" type="datetimeFigureOut">
              <a:rPr lang="en-US" smtClean="0"/>
              <a:t>10/14/17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E3BC-89FA-A842-9095-9B685214C33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3EB1-FE46-8940-92A7-A8D0F4083D16}" type="datetimeFigureOut">
              <a:rPr lang="en-US" smtClean="0"/>
              <a:t>10/14/17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E3BC-89FA-A842-9095-9B685214C33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3EB1-FE46-8940-92A7-A8D0F4083D16}" type="datetimeFigureOut">
              <a:rPr lang="en-US" smtClean="0"/>
              <a:t>10/14/17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E3BC-89FA-A842-9095-9B685214C33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3EB1-FE46-8940-92A7-A8D0F4083D16}" type="datetimeFigureOut">
              <a:rPr lang="en-US" smtClean="0"/>
              <a:t>10/14/17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E3BC-89FA-A842-9095-9B685214C33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3EB1-FE46-8940-92A7-A8D0F4083D16}" type="datetimeFigureOut">
              <a:rPr lang="en-US" smtClean="0"/>
              <a:t>10/14/17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E3BC-89FA-A842-9095-9B685214C33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3EB1-FE46-8940-92A7-A8D0F4083D16}" type="datetimeFigureOut">
              <a:rPr lang="en-US" smtClean="0"/>
              <a:t>10/14/17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E3BC-89FA-A842-9095-9B685214C33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3EB1-FE46-8940-92A7-A8D0F4083D16}" type="datetimeFigureOut">
              <a:rPr lang="en-US" smtClean="0"/>
              <a:t>10/14/17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E3BC-89FA-A842-9095-9B685214C33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3EB1-FE46-8940-92A7-A8D0F4083D16}" type="datetimeFigureOut">
              <a:rPr lang="en-US" smtClean="0"/>
              <a:t>10/14/17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E3BC-89FA-A842-9095-9B685214C3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3EB1-FE46-8940-92A7-A8D0F4083D16}" type="datetimeFigureOut">
              <a:rPr lang="en-US" smtClean="0"/>
              <a:t>10/14/17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E3BC-89FA-A842-9095-9B685214C3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3EB1-FE46-8940-92A7-A8D0F4083D16}" type="datetimeFigureOut">
              <a:rPr lang="en-US" smtClean="0"/>
              <a:t>10/14/17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E3BC-89FA-A842-9095-9B685214C33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3B533EB1-FE46-8940-92A7-A8D0F4083D16}" type="datetimeFigureOut">
              <a:rPr lang="en-US" smtClean="0"/>
              <a:t>10/14/17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E48DE3BC-89FA-A842-9095-9B685214C3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E-Marketing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Senna</a:t>
            </a:r>
            <a:r>
              <a:rPr lang="en-US" dirty="0" smtClean="0"/>
              <a:t> </a:t>
            </a:r>
            <a:r>
              <a:rPr lang="en-US" dirty="0" err="1" smtClean="0"/>
              <a:t>Gilrandi</a:t>
            </a:r>
            <a:endParaRPr lang="en-US" dirty="0" smtClean="0"/>
          </a:p>
          <a:p>
            <a:r>
              <a:rPr lang="en-US" dirty="0" smtClean="0"/>
              <a:t>2401160087</a:t>
            </a:r>
          </a:p>
          <a:p>
            <a:r>
              <a:rPr lang="en-US" dirty="0" smtClean="0"/>
              <a:t>MM </a:t>
            </a:r>
            <a:r>
              <a:rPr lang="en-US" dirty="0" err="1" smtClean="0"/>
              <a:t>Eksekutif</a:t>
            </a:r>
            <a:r>
              <a:rPr lang="en-US" dirty="0" smtClean="0"/>
              <a:t>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283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2400" dirty="0" smtClean="0"/>
              <a:t>PENETRASI PENGGUNA INTERNET INDONESIA BERDASARKAN WILAYAH</a:t>
            </a:r>
            <a:endParaRPr lang="id-ID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d-ID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492174"/>
              </p:ext>
            </p:extLst>
          </p:nvPr>
        </p:nvGraphicFramePr>
        <p:xfrm>
          <a:off x="641020" y="2294952"/>
          <a:ext cx="7922439" cy="3423126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665243"/>
                <a:gridCol w="3295976"/>
                <a:gridCol w="1980610"/>
                <a:gridCol w="1980610"/>
              </a:tblGrid>
              <a:tr h="387086">
                <a:tc>
                  <a:txBody>
                    <a:bodyPr/>
                    <a:lstStyle/>
                    <a:p>
                      <a:pPr algn="ctr"/>
                      <a:r>
                        <a:rPr lang="id-ID" sz="1900" dirty="0" smtClean="0"/>
                        <a:t>No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900" dirty="0" smtClean="0"/>
                        <a:t>Wilayah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900" dirty="0" smtClean="0"/>
                        <a:t>Jumlah </a:t>
                      </a:r>
                      <a:r>
                        <a:rPr lang="id-ID" sz="1900" dirty="0" smtClean="0"/>
                        <a:t>(orang)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900" dirty="0" smtClean="0"/>
                        <a:t>Presentasi</a:t>
                      </a:r>
                      <a:r>
                        <a:rPr lang="id-ID" sz="1900" baseline="0" dirty="0" smtClean="0"/>
                        <a:t> Kenaikan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</a:tr>
              <a:tr h="392462">
                <a:tc>
                  <a:txBody>
                    <a:bodyPr/>
                    <a:lstStyle/>
                    <a:p>
                      <a:r>
                        <a:rPr lang="id-ID" sz="1900" dirty="0" smtClean="0"/>
                        <a:t>1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r>
                        <a:rPr lang="id-ID" sz="1900" dirty="0" smtClean="0"/>
                        <a:t>Sumatra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900" dirty="0" smtClean="0"/>
                        <a:t>20.752.185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r>
                        <a:rPr lang="id-ID" sz="1900" dirty="0" smtClean="0"/>
                        <a:t>15,7%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</a:tr>
              <a:tr h="392462">
                <a:tc>
                  <a:txBody>
                    <a:bodyPr/>
                    <a:lstStyle/>
                    <a:p>
                      <a:r>
                        <a:rPr lang="id-ID" sz="1900" dirty="0" smtClean="0"/>
                        <a:t>2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r>
                        <a:rPr lang="id-ID" sz="1900" dirty="0" smtClean="0"/>
                        <a:t>Jawa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900" dirty="0" smtClean="0"/>
                        <a:t>86.339.350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r>
                        <a:rPr lang="id-ID" sz="1900" dirty="0" smtClean="0"/>
                        <a:t>65%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</a:tr>
              <a:tr h="392462">
                <a:tc>
                  <a:txBody>
                    <a:bodyPr/>
                    <a:lstStyle/>
                    <a:p>
                      <a:r>
                        <a:rPr lang="id-ID" sz="1900" dirty="0" smtClean="0"/>
                        <a:t>3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r>
                        <a:rPr lang="id-ID" sz="1900" dirty="0" smtClean="0"/>
                        <a:t>Bali &amp; Nusa Tenggara 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900" dirty="0" smtClean="0"/>
                        <a:t>6.148.796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r>
                        <a:rPr lang="id-ID" sz="1900" dirty="0" smtClean="0"/>
                        <a:t>4,7%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</a:tr>
              <a:tr h="392462">
                <a:tc>
                  <a:txBody>
                    <a:bodyPr/>
                    <a:lstStyle/>
                    <a:p>
                      <a:r>
                        <a:rPr lang="id-ID" sz="1900" dirty="0" smtClean="0"/>
                        <a:t>4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r>
                        <a:rPr lang="id-ID" sz="1900" dirty="0" smtClean="0"/>
                        <a:t>Kalimantan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900" dirty="0" smtClean="0"/>
                        <a:t>7.685.992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r>
                        <a:rPr lang="id-ID" sz="1900" dirty="0" smtClean="0"/>
                        <a:t>5,8%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</a:tr>
              <a:tr h="392462">
                <a:tc>
                  <a:txBody>
                    <a:bodyPr/>
                    <a:lstStyle/>
                    <a:p>
                      <a:r>
                        <a:rPr lang="id-ID" sz="1900" dirty="0" smtClean="0"/>
                        <a:t>5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r>
                        <a:rPr lang="id-ID" sz="1900" dirty="0" smtClean="0"/>
                        <a:t>Sulawesi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900" dirty="0" smtClean="0"/>
                        <a:t>8.454.592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r>
                        <a:rPr lang="id-ID" sz="1900" dirty="0" smtClean="0"/>
                        <a:t>6,3%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</a:tr>
              <a:tr h="392462">
                <a:tc>
                  <a:txBody>
                    <a:bodyPr/>
                    <a:lstStyle/>
                    <a:p>
                      <a:r>
                        <a:rPr lang="id-ID" sz="1900" dirty="0" smtClean="0"/>
                        <a:t>6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r>
                        <a:rPr lang="id-ID" sz="1900" dirty="0" smtClean="0"/>
                        <a:t>Maluku &amp; Papua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900" dirty="0" smtClean="0"/>
                        <a:t>3.330.596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r>
                        <a:rPr lang="id-ID" sz="1900" dirty="0" smtClean="0"/>
                        <a:t>2,5%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</a:tr>
              <a:tr h="392462">
                <a:tc>
                  <a:txBody>
                    <a:bodyPr/>
                    <a:lstStyle/>
                    <a:p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r>
                        <a:rPr lang="id-ID" sz="1900" dirty="0" smtClean="0">
                          <a:solidFill>
                            <a:schemeClr val="dk1"/>
                          </a:solidFill>
                        </a:rPr>
                        <a:t>Total</a:t>
                      </a:r>
                      <a:endParaRPr lang="id-ID" sz="1900" dirty="0">
                        <a:solidFill>
                          <a:srgbClr val="FF0000"/>
                        </a:solidFill>
                      </a:endParaRPr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900" dirty="0" smtClean="0"/>
                        <a:t>132.722.511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endParaRPr lang="id-ID" sz="1900" dirty="0"/>
                    </a:p>
                  </a:txBody>
                  <a:tcPr marL="77410" marR="77410" marT="48386" marB="48386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1020" y="6115740"/>
            <a:ext cx="2325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Sumber</a:t>
            </a:r>
            <a:r>
              <a:rPr lang="en-US" dirty="0" smtClean="0"/>
              <a:t> : APJIII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924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2400" dirty="0"/>
              <a:t>Komposisi Pengguna Internet di Indonesia Berdasarkan Pekerjaan</a:t>
            </a:r>
            <a:endParaRPr lang="id-ID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003833"/>
              </p:ext>
            </p:extLst>
          </p:nvPr>
        </p:nvGraphicFramePr>
        <p:xfrm>
          <a:off x="641020" y="2294952"/>
          <a:ext cx="7922439" cy="274185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65243"/>
                <a:gridCol w="3295976"/>
                <a:gridCol w="1980610"/>
                <a:gridCol w="1980610"/>
              </a:tblGrid>
              <a:tr h="387086">
                <a:tc>
                  <a:txBody>
                    <a:bodyPr/>
                    <a:lstStyle/>
                    <a:p>
                      <a:pPr algn="ctr"/>
                      <a:r>
                        <a:rPr lang="id-ID" sz="1900" dirty="0" smtClean="0"/>
                        <a:t>No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900" dirty="0" smtClean="0"/>
                        <a:t>Wilayah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900" dirty="0" smtClean="0"/>
                        <a:t>Jml (juta orang)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900" dirty="0" smtClean="0"/>
                        <a:t>%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</a:tr>
              <a:tr h="392462">
                <a:tc>
                  <a:txBody>
                    <a:bodyPr/>
                    <a:lstStyle/>
                    <a:p>
                      <a:r>
                        <a:rPr lang="id-ID" sz="1900" dirty="0" smtClean="0"/>
                        <a:t>1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r>
                        <a:rPr lang="id-ID" sz="1900" dirty="0" smtClean="0"/>
                        <a:t>Pekerja/Wiraswasta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900" dirty="0" smtClean="0"/>
                        <a:t>82,2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900" dirty="0" smtClean="0"/>
                        <a:t>62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</a:tr>
              <a:tr h="392462">
                <a:tc>
                  <a:txBody>
                    <a:bodyPr/>
                    <a:lstStyle/>
                    <a:p>
                      <a:r>
                        <a:rPr lang="id-ID" sz="1900" dirty="0" smtClean="0"/>
                        <a:t>2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r>
                        <a:rPr lang="id-ID" sz="1900" dirty="0" smtClean="0"/>
                        <a:t>Ibu Rumah Tangga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900" dirty="0" smtClean="0"/>
                        <a:t>22,0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900" dirty="0" smtClean="0"/>
                        <a:t>16,6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</a:tr>
              <a:tr h="392462">
                <a:tc>
                  <a:txBody>
                    <a:bodyPr/>
                    <a:lstStyle/>
                    <a:p>
                      <a:r>
                        <a:rPr lang="id-ID" sz="1900" dirty="0" smtClean="0"/>
                        <a:t>3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r>
                        <a:rPr lang="id-ID" sz="1900" dirty="0" smtClean="0"/>
                        <a:t>Mahasiswa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900" dirty="0" smtClean="0"/>
                        <a:t>10,3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900" dirty="0" smtClean="0"/>
                        <a:t>7,8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</a:tr>
              <a:tr h="392462">
                <a:tc>
                  <a:txBody>
                    <a:bodyPr/>
                    <a:lstStyle/>
                    <a:p>
                      <a:r>
                        <a:rPr lang="id-ID" sz="1900" dirty="0" smtClean="0"/>
                        <a:t>4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r>
                        <a:rPr lang="id-ID" sz="1900" dirty="0" smtClean="0"/>
                        <a:t>Pelajar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900" dirty="0" smtClean="0"/>
                        <a:t>8,3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900" dirty="0" smtClean="0"/>
                        <a:t>6,3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</a:tr>
              <a:tr h="392462">
                <a:tc>
                  <a:txBody>
                    <a:bodyPr/>
                    <a:lstStyle/>
                    <a:p>
                      <a:r>
                        <a:rPr lang="id-ID" sz="1900" dirty="0" smtClean="0"/>
                        <a:t>5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r>
                        <a:rPr lang="id-ID" sz="1900" dirty="0" smtClean="0"/>
                        <a:t>Lainnya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900" dirty="0" smtClean="0"/>
                        <a:t>0,796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900" dirty="0" smtClean="0"/>
                        <a:t>0,6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</a:tr>
              <a:tr h="392462">
                <a:tc>
                  <a:txBody>
                    <a:bodyPr/>
                    <a:lstStyle/>
                    <a:p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r>
                        <a:rPr lang="id-ID" sz="1900" dirty="0" smtClean="0"/>
                        <a:t>Total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900" dirty="0" smtClean="0"/>
                        <a:t>132,7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pPr algn="ctr"/>
                      <a:endParaRPr lang="id-ID" sz="1900" dirty="0"/>
                    </a:p>
                  </a:txBody>
                  <a:tcPr marL="77410" marR="77410" marT="48386" marB="48386"/>
                </a:tc>
              </a:tr>
            </a:tbl>
          </a:graphicData>
        </a:graphic>
      </p:graphicFrame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641020" y="5177304"/>
            <a:ext cx="2325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1800" dirty="0" err="1" smtClean="0"/>
              <a:t>Sumber</a:t>
            </a:r>
            <a:r>
              <a:rPr lang="en-US" sz="1800" dirty="0" smtClean="0"/>
              <a:t> : APJIII 2016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75509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2400" dirty="0"/>
              <a:t>Komposisi Pengguna Internet di Indonesia Berdasarkan Usia</a:t>
            </a:r>
            <a:endParaRPr lang="id-ID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217532"/>
              </p:ext>
            </p:extLst>
          </p:nvPr>
        </p:nvGraphicFramePr>
        <p:xfrm>
          <a:off x="641020" y="2294952"/>
          <a:ext cx="7922439" cy="274185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65243"/>
                <a:gridCol w="3295976"/>
                <a:gridCol w="1980610"/>
                <a:gridCol w="1980610"/>
              </a:tblGrid>
              <a:tr h="387086">
                <a:tc>
                  <a:txBody>
                    <a:bodyPr/>
                    <a:lstStyle/>
                    <a:p>
                      <a:pPr algn="ctr"/>
                      <a:r>
                        <a:rPr lang="id-ID" sz="1900" dirty="0" smtClean="0"/>
                        <a:t>No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900" dirty="0" smtClean="0"/>
                        <a:t>Wilayah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900" dirty="0" smtClean="0"/>
                        <a:t>Jml (juta orang)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900" dirty="0" smtClean="0"/>
                        <a:t>%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</a:tr>
              <a:tr h="392462">
                <a:tc>
                  <a:txBody>
                    <a:bodyPr/>
                    <a:lstStyle/>
                    <a:p>
                      <a:r>
                        <a:rPr lang="id-ID" sz="1900" dirty="0" smtClean="0"/>
                        <a:t>1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r>
                        <a:rPr lang="id-ID" sz="1900" dirty="0" smtClean="0"/>
                        <a:t>10-24 tahun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900" dirty="0" smtClean="0"/>
                        <a:t>24,4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900" dirty="0" smtClean="0"/>
                        <a:t>18,4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</a:tr>
              <a:tr h="392462">
                <a:tc>
                  <a:txBody>
                    <a:bodyPr/>
                    <a:lstStyle/>
                    <a:p>
                      <a:r>
                        <a:rPr lang="id-ID" sz="1900" dirty="0" smtClean="0"/>
                        <a:t>2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r>
                        <a:rPr lang="id-ID" sz="1900" dirty="0" smtClean="0"/>
                        <a:t>25-34 tahun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900" dirty="0" smtClean="0"/>
                        <a:t>32,3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900" dirty="0" smtClean="0"/>
                        <a:t>24,4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</a:tr>
              <a:tr h="392462">
                <a:tc>
                  <a:txBody>
                    <a:bodyPr/>
                    <a:lstStyle/>
                    <a:p>
                      <a:r>
                        <a:rPr lang="id-ID" sz="1900" dirty="0" smtClean="0"/>
                        <a:t>3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r>
                        <a:rPr lang="id-ID" sz="1900" dirty="0" smtClean="0"/>
                        <a:t>35-44 tahun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900" dirty="0" smtClean="0"/>
                        <a:t>38,7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900" dirty="0" smtClean="0"/>
                        <a:t>29,2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</a:tr>
              <a:tr h="392462">
                <a:tc>
                  <a:txBody>
                    <a:bodyPr/>
                    <a:lstStyle/>
                    <a:p>
                      <a:r>
                        <a:rPr lang="id-ID" sz="1900" dirty="0" smtClean="0"/>
                        <a:t>4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r>
                        <a:rPr lang="id-ID" sz="1900" dirty="0" smtClean="0"/>
                        <a:t>45-54 tahun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900" dirty="0" smtClean="0"/>
                        <a:t>23,8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900" dirty="0" smtClean="0"/>
                        <a:t>18,0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</a:tr>
              <a:tr h="392462">
                <a:tc>
                  <a:txBody>
                    <a:bodyPr/>
                    <a:lstStyle/>
                    <a:p>
                      <a:r>
                        <a:rPr lang="id-ID" sz="1900" dirty="0" smtClean="0"/>
                        <a:t>5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r>
                        <a:rPr lang="id-ID" sz="1900" dirty="0" smtClean="0"/>
                        <a:t>55 ke atas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900" dirty="0" smtClean="0"/>
                        <a:t>13,2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900" dirty="0" smtClean="0"/>
                        <a:t>10,0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</a:tr>
              <a:tr h="392462">
                <a:tc>
                  <a:txBody>
                    <a:bodyPr/>
                    <a:lstStyle/>
                    <a:p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r>
                        <a:rPr lang="id-ID" sz="1900" dirty="0" smtClean="0"/>
                        <a:t>Total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900" dirty="0" smtClean="0"/>
                        <a:t>132,7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pPr algn="ctr"/>
                      <a:endParaRPr lang="id-ID" sz="1900" dirty="0"/>
                    </a:p>
                  </a:txBody>
                  <a:tcPr marL="77410" marR="77410" marT="48386" marB="48386"/>
                </a:tc>
              </a:tr>
            </a:tbl>
          </a:graphicData>
        </a:graphic>
      </p:graphicFrame>
      <p:sp>
        <p:nvSpPr>
          <p:cNvPr id="5" name="Content Placeholder 4"/>
          <p:cNvSpPr txBox="1">
            <a:spLocks noGrp="1"/>
          </p:cNvSpPr>
          <p:nvPr>
            <p:ph sz="quarter" idx="1"/>
          </p:nvPr>
        </p:nvSpPr>
        <p:spPr>
          <a:xfrm>
            <a:off x="641020" y="5209864"/>
            <a:ext cx="2325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1800" dirty="0" err="1" smtClean="0"/>
              <a:t>Sumber</a:t>
            </a:r>
            <a:r>
              <a:rPr lang="en-US" sz="1800" dirty="0" smtClean="0"/>
              <a:t> : APJIII 2016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62998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2400" dirty="0"/>
              <a:t>Penetrasi Pengguna Internet di Indonesia Berdasarkan Pekerjaan</a:t>
            </a:r>
            <a:endParaRPr lang="id-ID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315401"/>
              </p:ext>
            </p:extLst>
          </p:nvPr>
        </p:nvGraphicFramePr>
        <p:xfrm>
          <a:off x="641020" y="2294952"/>
          <a:ext cx="7257194" cy="234939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12510"/>
                <a:gridCol w="4025619"/>
                <a:gridCol w="2419065"/>
              </a:tblGrid>
              <a:tr h="387086">
                <a:tc>
                  <a:txBody>
                    <a:bodyPr/>
                    <a:lstStyle/>
                    <a:p>
                      <a:pPr algn="ctr"/>
                      <a:r>
                        <a:rPr lang="id-ID" sz="1900" dirty="0" smtClean="0"/>
                        <a:t>No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900" dirty="0" smtClean="0"/>
                        <a:t>Wilayah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900" dirty="0" smtClean="0"/>
                        <a:t>%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</a:tr>
              <a:tr h="392462">
                <a:tc>
                  <a:txBody>
                    <a:bodyPr/>
                    <a:lstStyle/>
                    <a:p>
                      <a:r>
                        <a:rPr lang="id-ID" sz="1900" dirty="0" smtClean="0"/>
                        <a:t>1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r>
                        <a:rPr lang="id-ID" sz="1900" dirty="0" smtClean="0"/>
                        <a:t>Pekerja/Wiraswasta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900" dirty="0" smtClean="0"/>
                        <a:t>58,4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</a:tr>
              <a:tr h="392462">
                <a:tc>
                  <a:txBody>
                    <a:bodyPr/>
                    <a:lstStyle/>
                    <a:p>
                      <a:r>
                        <a:rPr lang="id-ID" sz="1900" dirty="0" smtClean="0"/>
                        <a:t>2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r>
                        <a:rPr lang="id-ID" sz="1900" dirty="0" smtClean="0"/>
                        <a:t>Ibu Rumah Tangga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900" dirty="0" smtClean="0"/>
                        <a:t>25,3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</a:tr>
              <a:tr h="392462">
                <a:tc>
                  <a:txBody>
                    <a:bodyPr/>
                    <a:lstStyle/>
                    <a:p>
                      <a:r>
                        <a:rPr lang="id-ID" sz="1900" dirty="0" smtClean="0"/>
                        <a:t>3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r>
                        <a:rPr lang="id-ID" sz="1900" dirty="0" smtClean="0"/>
                        <a:t>Mahasiswa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900" dirty="0" smtClean="0"/>
                        <a:t>89,7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</a:tr>
              <a:tr h="392462">
                <a:tc>
                  <a:txBody>
                    <a:bodyPr/>
                    <a:lstStyle/>
                    <a:p>
                      <a:r>
                        <a:rPr lang="id-ID" sz="1900" dirty="0" smtClean="0"/>
                        <a:t>4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r>
                        <a:rPr lang="id-ID" sz="1900" dirty="0" smtClean="0"/>
                        <a:t>Pelajar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900" dirty="0" smtClean="0"/>
                        <a:t>69,8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</a:tr>
              <a:tr h="392462">
                <a:tc>
                  <a:txBody>
                    <a:bodyPr/>
                    <a:lstStyle/>
                    <a:p>
                      <a:r>
                        <a:rPr lang="id-ID" sz="1900" dirty="0" smtClean="0"/>
                        <a:t>5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r>
                        <a:rPr lang="id-ID" sz="1900" dirty="0" smtClean="0"/>
                        <a:t>Lainnya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900" dirty="0" smtClean="0"/>
                        <a:t>6,7</a:t>
                      </a:r>
                      <a:endParaRPr lang="id-ID" sz="1900" dirty="0"/>
                    </a:p>
                  </a:txBody>
                  <a:tcPr marL="77410" marR="77410" marT="48386" marB="48386"/>
                </a:tc>
              </a:tr>
            </a:tbl>
          </a:graphicData>
        </a:graphic>
      </p:graphicFrame>
      <p:sp>
        <p:nvSpPr>
          <p:cNvPr id="5" name="Content Placeholder 4"/>
          <p:cNvSpPr txBox="1">
            <a:spLocks noGrp="1"/>
          </p:cNvSpPr>
          <p:nvPr>
            <p:ph sz="quarter" idx="1"/>
          </p:nvPr>
        </p:nvSpPr>
        <p:spPr>
          <a:xfrm>
            <a:off x="641020" y="4835422"/>
            <a:ext cx="2325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1800" dirty="0" err="1" smtClean="0"/>
              <a:t>Sumber</a:t>
            </a:r>
            <a:r>
              <a:rPr lang="en-US" sz="1800" dirty="0" smtClean="0"/>
              <a:t> : APJIII 2016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31897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/>
              <a:t>Perangkat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Dipakai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Penggunaan</a:t>
            </a:r>
            <a:r>
              <a:rPr lang="en-US" sz="2400" dirty="0" smtClean="0"/>
              <a:t> Internet di Indonesia</a:t>
            </a:r>
            <a:endParaRPr lang="en-US" sz="2400" dirty="0"/>
          </a:p>
        </p:txBody>
      </p:sp>
      <p:pic>
        <p:nvPicPr>
          <p:cNvPr id="4" name="Content Placeholder 3" descr="Screen Shot 2017-10-14 at 1.52.4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0" b="2640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641020" y="6115740"/>
            <a:ext cx="2325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Sumber</a:t>
            </a:r>
            <a:r>
              <a:rPr lang="en-US" dirty="0" smtClean="0"/>
              <a:t> : APJIII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070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Data </a:t>
            </a:r>
            <a:r>
              <a:rPr lang="en-US" sz="2400" dirty="0" err="1" smtClean="0"/>
              <a:t>Pencarian</a:t>
            </a:r>
            <a:r>
              <a:rPr lang="en-US" sz="2400" dirty="0" smtClean="0"/>
              <a:t>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 </a:t>
            </a:r>
            <a:r>
              <a:rPr lang="en-US" sz="2400" dirty="0" err="1" smtClean="0"/>
              <a:t>Penjualan</a:t>
            </a:r>
            <a:r>
              <a:rPr lang="en-US" sz="2400" dirty="0" smtClean="0"/>
              <a:t> </a:t>
            </a:r>
            <a:r>
              <a:rPr lang="en-US" sz="2400" dirty="0" err="1" smtClean="0"/>
              <a:t>Produk</a:t>
            </a:r>
            <a:r>
              <a:rPr lang="en-US" sz="2400" dirty="0" smtClean="0"/>
              <a:t> </a:t>
            </a:r>
            <a:r>
              <a:rPr lang="en-US" sz="2400" dirty="0" err="1" smtClean="0"/>
              <a:t>Aksesoris</a:t>
            </a:r>
            <a:r>
              <a:rPr lang="en-US" sz="2400" dirty="0" smtClean="0"/>
              <a:t> </a:t>
            </a:r>
            <a:r>
              <a:rPr lang="en-US" sz="2400" dirty="0" err="1" smtClean="0"/>
              <a:t>Sepeda</a:t>
            </a:r>
            <a:r>
              <a:rPr lang="en-US" sz="2400" dirty="0" smtClean="0"/>
              <a:t> Motor Di </a:t>
            </a:r>
            <a:r>
              <a:rPr lang="en-US" sz="2400" dirty="0" err="1" smtClean="0"/>
              <a:t>Googe</a:t>
            </a:r>
            <a:endParaRPr lang="en-US" sz="2400" dirty="0"/>
          </a:p>
        </p:txBody>
      </p:sp>
      <p:pic>
        <p:nvPicPr>
          <p:cNvPr id="4" name="Content Placeholder 3" descr="Screen Shot 2017-10-14 at 1.37.2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9" b="11579"/>
          <a:stretch>
            <a:fillRect/>
          </a:stretch>
        </p:blipFill>
        <p:spPr>
          <a:xfrm>
            <a:off x="571500" y="1905000"/>
            <a:ext cx="8001000" cy="4362846"/>
          </a:xfrm>
        </p:spPr>
      </p:pic>
    </p:spTree>
    <p:extLst>
      <p:ext uri="{BB962C8B-B14F-4D97-AF65-F5344CB8AC3E}">
        <p14:creationId xmlns:p14="http://schemas.microsoft.com/office/powerpoint/2010/main" val="1246621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Data </a:t>
            </a:r>
            <a:r>
              <a:rPr lang="en-US" sz="2400" dirty="0" err="1"/>
              <a:t>Pencarian</a:t>
            </a:r>
            <a:r>
              <a:rPr lang="en-US" sz="2400" dirty="0"/>
              <a:t>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Penjualan</a:t>
            </a:r>
            <a:r>
              <a:rPr lang="en-US" sz="2400" dirty="0"/>
              <a:t> </a:t>
            </a:r>
            <a:r>
              <a:rPr lang="en-US" sz="2400" dirty="0" err="1"/>
              <a:t>Produk</a:t>
            </a:r>
            <a:r>
              <a:rPr lang="en-US" sz="2400" dirty="0"/>
              <a:t> </a:t>
            </a:r>
            <a:r>
              <a:rPr lang="en-US" sz="2400" dirty="0" err="1"/>
              <a:t>Aksesoris</a:t>
            </a:r>
            <a:r>
              <a:rPr lang="en-US" sz="2400" dirty="0"/>
              <a:t> </a:t>
            </a:r>
            <a:r>
              <a:rPr lang="en-US" sz="2400" dirty="0" err="1"/>
              <a:t>Sepeda</a:t>
            </a:r>
            <a:r>
              <a:rPr lang="en-US" sz="2400" dirty="0"/>
              <a:t> Motor Di </a:t>
            </a:r>
            <a:r>
              <a:rPr lang="en-US" sz="2400" dirty="0" err="1"/>
              <a:t>Googe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Table </a:t>
            </a:r>
            <a:r>
              <a:rPr lang="en-US" dirty="0" err="1" smtClean="0"/>
              <a:t>Lengkap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878902"/>
              </p:ext>
            </p:extLst>
          </p:nvPr>
        </p:nvGraphicFramePr>
        <p:xfrm>
          <a:off x="1524000" y="2552889"/>
          <a:ext cx="6096000" cy="4079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Keyword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Popularity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Velg</a:t>
                      </a:r>
                      <a:r>
                        <a:rPr lang="en-US" dirty="0" smtClean="0"/>
                        <a:t> Motor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6600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Tangki</a:t>
                      </a:r>
                      <a:r>
                        <a:rPr lang="en-US" dirty="0" smtClean="0"/>
                        <a:t> Motor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Ban Motor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Helm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Jaket</a:t>
                      </a:r>
                      <a:r>
                        <a:rPr lang="en-US" baseline="0" dirty="0" smtClean="0"/>
                        <a:t> Touring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6600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Spakbor</a:t>
                      </a:r>
                      <a:r>
                        <a:rPr lang="en-US" baseline="0" dirty="0" smtClean="0"/>
                        <a:t> Motor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Headlamp Motor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Jok</a:t>
                      </a:r>
                      <a:r>
                        <a:rPr lang="en-US" baseline="0" dirty="0" smtClean="0"/>
                        <a:t> Motor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Stang</a:t>
                      </a:r>
                      <a:r>
                        <a:rPr lang="en-US" dirty="0" smtClean="0"/>
                        <a:t> Motor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Shockbreaker</a:t>
                      </a:r>
                      <a:r>
                        <a:rPr lang="en-US" baseline="0" dirty="0" smtClean="0"/>
                        <a:t> Motor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31272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24</TotalTime>
  <Words>250</Words>
  <Application>Microsoft Macintosh PowerPoint</Application>
  <PresentationFormat>On-screen Show (4:3)</PresentationFormat>
  <Paragraphs>139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Travelogue</vt:lpstr>
      <vt:lpstr>E-Marketing</vt:lpstr>
      <vt:lpstr>PENETRASI PENGGUNA INTERNET INDONESIA BERDASARKAN WILAYAH</vt:lpstr>
      <vt:lpstr>Komposisi Pengguna Internet di Indonesia Berdasarkan Pekerjaan</vt:lpstr>
      <vt:lpstr>Komposisi Pengguna Internet di Indonesia Berdasarkan Usia</vt:lpstr>
      <vt:lpstr>Penetrasi Pengguna Internet di Indonesia Berdasarkan Pekerjaan</vt:lpstr>
      <vt:lpstr>Perangkat yang Dipakai Untuk Penggunaan Internet di Indonesia</vt:lpstr>
      <vt:lpstr>Data Pencarian Tentang Penjualan Produk Aksesoris Sepeda Motor Di Googe</vt:lpstr>
      <vt:lpstr>Data Pencarian Tentang Penjualan Produk Aksesoris Sepeda Motor Di Googe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E-Marketing</dc:title>
  <dc:creator>MAC HD</dc:creator>
  <cp:lastModifiedBy>MAC HD</cp:lastModifiedBy>
  <cp:revision>3</cp:revision>
  <dcterms:created xsi:type="dcterms:W3CDTF">2017-10-14T06:39:48Z</dcterms:created>
  <dcterms:modified xsi:type="dcterms:W3CDTF">2017-10-14T07:04:12Z</dcterms:modified>
</cp:coreProperties>
</file>